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4" r:id="rId6"/>
    <p:sldId id="262" r:id="rId7"/>
    <p:sldId id="265" r:id="rId8"/>
    <p:sldId id="266" r:id="rId9"/>
    <p:sldId id="263" r:id="rId10"/>
    <p:sldId id="267" r:id="rId11"/>
    <p:sldId id="271" r:id="rId12"/>
    <p:sldId id="269" r:id="rId13"/>
    <p:sldId id="270" r:id="rId14"/>
    <p:sldId id="257" r:id="rId15"/>
    <p:sldId id="268" r:id="rId16"/>
    <p:sldId id="272" r:id="rId17"/>
    <p:sldId id="273" r:id="rId18"/>
    <p:sldId id="276" r:id="rId19"/>
    <p:sldId id="274" r:id="rId20"/>
    <p:sldId id="277" r:id="rId21"/>
    <p:sldId id="27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950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7663-F1EE-4604-94BD-29079DB0249C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84A9C-9C53-453B-BC41-185DC2866BDF}" type="slidenum">
              <a:rPr lang="hu-HU" smtClean="0"/>
              <a:t>‹#›</a:t>
            </a:fld>
            <a:endParaRPr lang="hu-H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130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7663-F1EE-4604-94BD-29079DB0249C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84A9C-9C53-453B-BC41-185DC2866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4344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7663-F1EE-4604-94BD-29079DB0249C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84A9C-9C53-453B-BC41-185DC2866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3761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7663-F1EE-4604-94BD-29079DB0249C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84A9C-9C53-453B-BC41-185DC2866BDF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5307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7663-F1EE-4604-94BD-29079DB0249C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84A9C-9C53-453B-BC41-185DC2866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3085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7663-F1EE-4604-94BD-29079DB0249C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84A9C-9C53-453B-BC41-185DC2866BDF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2075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7663-F1EE-4604-94BD-29079DB0249C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84A9C-9C53-453B-BC41-185DC2866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221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7663-F1EE-4604-94BD-29079DB0249C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84A9C-9C53-453B-BC41-185DC2866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1761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7663-F1EE-4604-94BD-29079DB0249C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84A9C-9C53-453B-BC41-185DC2866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2562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7663-F1EE-4604-94BD-29079DB0249C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84A9C-9C53-453B-BC41-185DC2866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2747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7663-F1EE-4604-94BD-29079DB0249C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84A9C-9C53-453B-BC41-185DC2866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746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7663-F1EE-4604-94BD-29079DB0249C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84A9C-9C53-453B-BC41-185DC2866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7128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7663-F1EE-4604-94BD-29079DB0249C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84A9C-9C53-453B-BC41-185DC2866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2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7663-F1EE-4604-94BD-29079DB0249C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84A9C-9C53-453B-BC41-185DC2866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0728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7663-F1EE-4604-94BD-29079DB0249C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84A9C-9C53-453B-BC41-185DC2866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273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7663-F1EE-4604-94BD-29079DB0249C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84A9C-9C53-453B-BC41-185DC2866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983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7663-F1EE-4604-94BD-29079DB0249C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84A9C-9C53-453B-BC41-185DC2866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6572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D947663-F1EE-4604-94BD-29079DB0249C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0B84A9C-9C53-453B-BC41-185DC2866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05520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ojtilla.laszlo@miviz.hu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E9029E-5418-CBB5-86CB-C17E777484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no-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első 33 éve a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mivíz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Kft-</a:t>
            </a:r>
            <a:r>
              <a:rPr lang="hu-HU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nél</a:t>
            </a: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5E50723-5693-EB65-8EB5-1A006E7C3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4674549"/>
            <a:ext cx="6400800" cy="1922803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AGRIAPIPE KONFERENCIA</a:t>
            </a:r>
          </a:p>
          <a:p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Noszvaj, 2024. január 24.</a:t>
            </a:r>
          </a:p>
          <a:p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Vojtilla László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B11B54DA-46AD-2103-C770-658B07D50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417" y="5755320"/>
            <a:ext cx="1553408" cy="92130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DF4DED8C-57AA-64EB-D128-6381252A9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414" y="5828546"/>
            <a:ext cx="1491049" cy="92130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60162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ED1D3A-EB10-DE32-F851-10DE82551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4765964"/>
            <a:ext cx="8884661" cy="1496291"/>
          </a:xfrm>
        </p:spPr>
        <p:txBody>
          <a:bodyPr>
            <a:normAutofit/>
          </a:bodyPr>
          <a:lstStyle/>
          <a:p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Ütemezés és a végső állapot.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cső alsó zónájában látszik a talajvíz nyomása.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Átadás után 1 m3/óra alatti a vízveszteség.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144B2E6-40E0-688D-AF01-D0C6E5111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563" y="434398"/>
            <a:ext cx="5237018" cy="417454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9E9DE24-FA33-8129-866D-9530E73B9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9" y="1034473"/>
            <a:ext cx="3398982" cy="306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67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AE6DA9-CC67-F340-AA64-7D44FB962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4487332"/>
            <a:ext cx="9733111" cy="1507067"/>
          </a:xfrm>
        </p:spPr>
        <p:txBody>
          <a:bodyPr>
            <a:normAutofit fontScale="90000"/>
          </a:bodyPr>
          <a:lstStyle/>
          <a:p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 1911-ben épült, NA 425 átmérőjű, tokos acélcső, kívül körben van betonozva.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korrózió minimális a betonban lévő magas pH miatt, de a tokok nem tömítenek.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Erős forgalom, kórházi környezet. 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Megoldás: csőbélelés (</a:t>
            </a:r>
            <a:r>
              <a:rPr lang="hu-HU" sz="2400" cap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Phoenix) 1995-ben.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0FB7BF9-F3C2-F79D-AD8C-25997FAAC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55" y="491978"/>
            <a:ext cx="5559570" cy="377522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016DF20-B053-40D6-9F07-9AEAEC832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673" y="491978"/>
            <a:ext cx="2964872" cy="38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81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4547DB-9AFA-58EF-AE58-F5CF35784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429000"/>
            <a:ext cx="5153170" cy="2565399"/>
          </a:xfrm>
        </p:spPr>
        <p:txBody>
          <a:bodyPr>
            <a:normAutofit/>
          </a:bodyPr>
          <a:lstStyle/>
          <a:p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ideiglenes ellátás a kórház érdekében a szokásostól nagyobb biztonságot követelt meg.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806FFDA-A809-A78E-22FA-D713A385C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24" y="595202"/>
            <a:ext cx="10395551" cy="219075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AEBC1FA-1CE1-8E7A-169D-89A32F3D8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636" y="3112655"/>
            <a:ext cx="5290139" cy="322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83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714CF2-3888-7AE4-C2FB-0CAEE98E2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4867564"/>
            <a:ext cx="8844350" cy="1126835"/>
          </a:xfrm>
        </p:spPr>
        <p:txBody>
          <a:bodyPr>
            <a:normAutofit/>
          </a:bodyPr>
          <a:lstStyle/>
          <a:p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 NA 600 acélvezeték csőhíd előrehaladott korróziójának javítása, csere helyett csőbéleléssel történt 2023-ban.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2A5DA41-54A9-805C-CE2B-9C3DA4822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908" y="586552"/>
            <a:ext cx="6522145" cy="407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51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ím 13">
            <a:extLst>
              <a:ext uri="{FF2B5EF4-FFF2-40B4-BE49-F238E27FC236}">
                <a16:creationId xmlns:a16="http://schemas.microsoft.com/office/drawing/2014/main" id="{7ECAA227-51C4-2DA6-C86F-C9BC102B1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36" y="4794191"/>
            <a:ext cx="9254547" cy="1579819"/>
          </a:xfrm>
        </p:spPr>
        <p:txBody>
          <a:bodyPr>
            <a:normAutofit fontScale="90000"/>
          </a:bodyPr>
          <a:lstStyle/>
          <a:p>
            <a:r>
              <a:rPr lang="hu-HU" sz="27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Kisebb átmérőjű, elosztó vezetékek rekonstrukciója.</a:t>
            </a:r>
            <a:br>
              <a:rPr lang="hu-HU" sz="27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80 –NA 150 </a:t>
            </a:r>
            <a:r>
              <a:rPr lang="hu-HU" sz="27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közötti (jellemzően AC) gerincvezeték és ivóvíz bekötések egyidejű cseréje két módszer kombinálásával.</a:t>
            </a:r>
            <a:br>
              <a:rPr lang="hu-HU" sz="27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7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leágazási pontonál kell csupán egy-egy kis munkagödröt nyitni</a:t>
            </a:r>
            <a:br>
              <a:rPr lang="hu-HU" sz="27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3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Kép: </a:t>
            </a:r>
            <a:r>
              <a:rPr lang="hu-HU" sz="1300" cap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Tracto</a:t>
            </a:r>
            <a:r>
              <a:rPr lang="hu-HU" sz="13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300" cap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Technik</a:t>
            </a:r>
            <a:endParaRPr lang="hu-HU" sz="1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artalom helye 2">
            <a:extLst>
              <a:ext uri="{FF2B5EF4-FFF2-40B4-BE49-F238E27FC236}">
                <a16:creationId xmlns:a16="http://schemas.microsoft.com/office/drawing/2014/main" id="{32A5E361-1001-3C8E-4986-F4519745F9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8875" y="483990"/>
            <a:ext cx="5500543" cy="2272529"/>
          </a:xfrm>
        </p:spPr>
      </p:pic>
      <p:pic>
        <p:nvPicPr>
          <p:cNvPr id="17" name="Tartalom helye 16">
            <a:extLst>
              <a:ext uri="{FF2B5EF4-FFF2-40B4-BE49-F238E27FC236}">
                <a16:creationId xmlns:a16="http://schemas.microsoft.com/office/drawing/2014/main" id="{CA31CA96-ED50-B132-D866-B84267849B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13821" y="2756519"/>
            <a:ext cx="5500543" cy="197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78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384783-F872-EC11-0BCF-1904A323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4648912"/>
            <a:ext cx="10100582" cy="1452785"/>
          </a:xfrm>
        </p:spPr>
        <p:txBody>
          <a:bodyPr>
            <a:normAutofit fontScale="90000"/>
          </a:bodyPr>
          <a:lstStyle/>
          <a:p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Sorrend: 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Először a bekötések cseréje és ideiglenes visszakötése a régi csőre.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gerincvezeték roppantása, egyidejű új cső behúzásával együtt.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Célszerű PP bevonatú, KPE cső alkalmazása.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bekötések készre szerelése.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Fertőtlenítés, mintavétel. 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2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(Fotók: </a:t>
            </a:r>
            <a:r>
              <a:rPr lang="hu-HU" sz="1200" cap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simona</a:t>
            </a:r>
            <a:r>
              <a:rPr lang="hu-HU" sz="12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cap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r>
              <a:rPr lang="hu-HU" sz="12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0D72F45-2E65-FA6F-F24A-A0A4E9A77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3" y="294977"/>
            <a:ext cx="5624224" cy="3772821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30D6687-BE07-0DCB-9B0D-265201E45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672" y="3429000"/>
            <a:ext cx="2647950" cy="207569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EBE5382-FECE-245F-410E-E2666BFE8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322" y="294977"/>
            <a:ext cx="3162300" cy="295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44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DB55A6-9A04-DB9F-2761-FBF64840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764" y="512749"/>
            <a:ext cx="9673291" cy="5370556"/>
          </a:xfrm>
        </p:spPr>
        <p:txBody>
          <a:bodyPr>
            <a:normAutofit fontScale="90000"/>
          </a:bodyPr>
          <a:lstStyle/>
          <a:p>
            <a:r>
              <a:rPr lang="hu-HU" sz="2800" u="sng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jól eltalált rekonstrukció megtérülése</a:t>
            </a:r>
            <a:br>
              <a:rPr lang="hu-H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hibagyakoriság az idővel messze nem arányos: fürdőkád görbe.</a:t>
            </a:r>
            <a:br>
              <a:rPr lang="hu-HU" sz="2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görbe hirtelen megugrása előtt kell elvégezni.</a:t>
            </a:r>
            <a:br>
              <a:rPr lang="hu-HU" sz="2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egy évre jutó fenntartás + amortizáció/pótlási szükséglet legyen minimális.</a:t>
            </a:r>
            <a:br>
              <a:rPr lang="hu-HU" sz="2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„Fenntartás:</a:t>
            </a:r>
            <a:br>
              <a:rPr lang="hu-H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álló- és fogyóeszközök folyamatos, biztonságos üzemeltetését </a:t>
            </a:r>
            <a:br>
              <a:rPr lang="hu-H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szolgáló karbantartás és javítás. Rendszeres, ismétlődő tevékenység.”</a:t>
            </a:r>
            <a:br>
              <a:rPr lang="hu-H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1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Képek: Wikipedia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45C4D4F-B01D-CCF0-CC2C-30B52DD54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454" y="79274"/>
            <a:ext cx="4796090" cy="219233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A6A4D77-F7B1-C5D9-2B6D-EC45F016C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617" y="3958194"/>
            <a:ext cx="3943927" cy="235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59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1491B72-942C-3467-0B88-FA3FAFEEE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80" y="376016"/>
            <a:ext cx="10801336" cy="5225278"/>
          </a:xfrm>
        </p:spPr>
        <p:txBody>
          <a:bodyPr>
            <a:normAutofit/>
          </a:bodyPr>
          <a:lstStyle/>
          <a:p>
            <a:r>
              <a:rPr lang="hu-HU" sz="2400" u="sng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NO-DIG eljárások várható élettartama</a:t>
            </a:r>
            <a:br>
              <a:rPr lang="hu-H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 szakirodalomban -1970 óta – fokozatosan egyre hosszabb idővel számolnak, lényegében a hasonló anyagú, új építésű csövekkel egyenértékűnek tekintik (80, gyakran100 év a KPE és a szálerősítésű műgyanta, 30 -50 év a gumi anyag).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Kedvező feltételek (a régi vezeték védőcsövet képez, a környező, már tömör talajrétegeket nem kell megbolygatni, kisebb környezeti terheléssel jár, fuvarigény, forgalom átterelés, zaj, CO2, stb. )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 csőfektetésnél kritikus, alsó, 120 fokos zóna tömörítésével 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 kell foglalkozni.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Az alvállalkozói „piramis” esetleges kockázatai elmaradnak.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2400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00683A8-AD72-B19D-6039-B774046A8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092" y="4144711"/>
            <a:ext cx="2100288" cy="169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77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4D4F50-366F-C5BA-4F70-7C6E95DB6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 NA 200 csatorna bélelés előtt 1991-ben és a bélelés 2024-ben (Miskolc, Pereces városrész)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3FFC4E72-C323-A8F5-0B58-8290CD619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682" y="753340"/>
            <a:ext cx="4638675" cy="34671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79C944BF-6525-5309-0E60-747A992FD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616" y="732368"/>
            <a:ext cx="4581525" cy="348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6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7779B7-80E5-2D07-3E45-C8B60D433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53" y="988808"/>
            <a:ext cx="10767153" cy="5283200"/>
          </a:xfrm>
        </p:spPr>
        <p:txBody>
          <a:bodyPr>
            <a:normAutofit/>
          </a:bodyPr>
          <a:lstStyle/>
          <a:p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Elvárások a NO-DIG fejlesztői felé címezve: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Kisebb méretű berendezésekkel kelljen felvonulni (lásd MAVÍZ díjas kifordító).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Az utólagos bekötéseket kívülről is közvetlenül a csőbéléshez csatlakozva is meg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lehessen oldani. (A csatorna „kalapidom” korrekt, a nyomócsőnél még van lehetőség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fejlesztésre.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(Javasolható pl. a kukta fazék fedél megoldásokból kiindulni).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 jelenlegi anyagveszteség minimalizálása (cső/tömlő vég, műgyanta, stb.)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 szabványos kötőelemekhez csatlakozó idomok, 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megoldások egyszerűsítése. 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 gumi tömítések tartós rugalmas alakváltozásának biztosítása.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1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(Fotó: </a:t>
            </a:r>
            <a:r>
              <a:rPr lang="hu-HU" sz="1100" cap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Schwalm</a:t>
            </a:r>
            <a:r>
              <a:rPr lang="hu-HU" sz="11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100" cap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Robotic</a:t>
            </a:r>
            <a:r>
              <a:rPr lang="hu-HU" sz="11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2B29CBD-1151-1DBC-1220-843910604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168" y="314037"/>
            <a:ext cx="2232025" cy="174754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522C57A-69FF-FF65-22C0-24081AD00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215" y="4672590"/>
            <a:ext cx="2631930" cy="18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02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9403C7F-76AE-4587-92A2-D4E41EBE6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CDC3115-28A9-8CEA-146E-88E9F00E0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375" y="4772269"/>
            <a:ext cx="7188184" cy="145563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hu-H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Erős kihívással indult 33 évvel ezelőtt a </a:t>
            </a:r>
            <a:br>
              <a:rPr lang="hu-H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NO-DIG technológia a MIVÍZ Kft. jogelődjénél:</a:t>
            </a:r>
            <a:br>
              <a:rPr lang="hu-H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Szinva patak alatt, 6 méteres mélységben kellett egy 1962-ben épült, NA 600 öv. cső tokjainak a vízfolyásait javítani.</a:t>
            </a:r>
            <a:endParaRPr lang="en-US" sz="2000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B37FBA05-4B67-12E9-044B-C79D14FEA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939"/>
          <a:stretch/>
        </p:blipFill>
        <p:spPr>
          <a:xfrm>
            <a:off x="831" y="10"/>
            <a:ext cx="3502025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AA23918-65F4-1653-B12F-D7A5C29DC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892" y="785863"/>
            <a:ext cx="7217945" cy="3871595"/>
          </a:xfrm>
          <a:prstGeom prst="rect">
            <a:avLst/>
          </a:prstGeo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40B76968-DAD5-878C-91C9-16F6BD336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84612" y="379465"/>
            <a:ext cx="6626072" cy="30633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hu-HU" dirty="0"/>
              <a:t>Zsúfolt környezet</a:t>
            </a: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C71778-3DDA-4748-AEBB-2A4B75016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A1F5C7D-5183-424E-BD72-BBFC59C5A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848F76E-D8DE-4826-901B-4E409024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AE84420-E672-4A16-8384-42BDDC4A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44D91EB-FA8D-4FD3-88F8-053F9962B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56B711F-46BD-4789-926C-CF2F01F71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8747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C6EE79-5ABE-28AF-F9D8-8F52D41AB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729674"/>
            <a:ext cx="10015123" cy="5264726"/>
          </a:xfrm>
        </p:spPr>
        <p:txBody>
          <a:bodyPr/>
          <a:lstStyle/>
          <a:p>
            <a:r>
              <a:rPr lang="hu-HU" sz="2400" u="sng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gumi anyagának kúszása, maradandó alakváltozása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szakasz: nem lineáris alakváltozás, kristályszerkezet átrendeződik.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szakasz: időben lineáris alakváltozás, igen sűrű folyadékként viselkedik.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szakasz: üregek, repedések, szakadások.					</a:t>
            </a:r>
            <a:r>
              <a:rPr lang="hu-HU" sz="12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(Ábra: világlex.hu.)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1FF0254-2F1C-5B6E-9298-0BDDE68CE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010" y="323274"/>
            <a:ext cx="2595417" cy="269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10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41502AF-FE67-D6DF-70F2-9EDEADA73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979056"/>
            <a:ext cx="10270115" cy="5015344"/>
          </a:xfrm>
        </p:spPr>
        <p:txBody>
          <a:bodyPr>
            <a:normAutofit/>
          </a:bodyPr>
          <a:lstStyle/>
          <a:p>
            <a:pPr algn="ctr"/>
            <a:r>
              <a:rPr lang="hu-HU" sz="32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Köszönöm a figyelmet!</a:t>
            </a:r>
            <a:br>
              <a:rPr lang="hu-H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u="sng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ojtilla.laszlo@miviz.hu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(vojtilla.laszlo@gmail.com)</a:t>
            </a:r>
          </a:p>
        </p:txBody>
      </p:sp>
    </p:spTree>
    <p:extLst>
      <p:ext uri="{BB962C8B-B14F-4D97-AF65-F5344CB8AC3E}">
        <p14:creationId xmlns:p14="http://schemas.microsoft.com/office/powerpoint/2010/main" val="1897077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4174C0C5-3D63-3968-4835-A5FD5E88A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51" y="4613637"/>
            <a:ext cx="10417897" cy="849831"/>
          </a:xfrm>
        </p:spPr>
        <p:txBody>
          <a:bodyPr>
            <a:normAutofit/>
          </a:bodyPr>
          <a:lstStyle/>
          <a:p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Megoldás: az 1991-ben még újdonságszámba menő csőbélelés 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2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(Képek: </a:t>
            </a:r>
            <a:r>
              <a:rPr lang="hu-HU" sz="1200" cap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dus-rohr</a:t>
            </a:r>
            <a:r>
              <a:rPr lang="hu-HU" sz="12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de)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F154EB97-B791-97C6-4383-5CE37ADC0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038" y="1437261"/>
            <a:ext cx="2660073" cy="263957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8DF9F252-A492-4678-E0A5-6D780BBC5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585" y="1455444"/>
            <a:ext cx="4042596" cy="263957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7B38A7E3-E93E-93AD-9AFB-21B512387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111" y="1437261"/>
            <a:ext cx="4446474" cy="26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89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464902-1128-D4DD-5DD5-FE1FB9DEE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419" y="4530061"/>
            <a:ext cx="10604029" cy="1443449"/>
          </a:xfrm>
        </p:spPr>
        <p:txBody>
          <a:bodyPr>
            <a:noAutofit/>
          </a:bodyPr>
          <a:lstStyle/>
          <a:p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régi szürke öntvény cső toklezárása és kristályszerkezete, valamint a gömbgrafitos csőanyag kristályszerkezete.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lemezgrafitos képződmények erősen lassítják a korróziót.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tömítéseket gyakran kell javítani, maga a cső általánosságban hosszú élettartamú.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2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11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Képek: VGF szaklap</a:t>
            </a:r>
            <a:r>
              <a:rPr lang="hu-HU" sz="11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1E416CD-EAD0-4466-67A7-9D773595A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53" y="303212"/>
            <a:ext cx="5705475" cy="360997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7C0BE3F-B626-CA6B-A91E-18A732528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730" y="303212"/>
            <a:ext cx="2823725" cy="360997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5EF3888-CCA7-B337-75C1-381E5953B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2557" y="303212"/>
            <a:ext cx="2710290" cy="360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10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42E07753-873F-141E-EA6D-A5349D6C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11305538" cy="1507067"/>
          </a:xfrm>
        </p:spPr>
        <p:txBody>
          <a:bodyPr>
            <a:normAutofit/>
          </a:bodyPr>
          <a:lstStyle/>
          <a:p>
            <a:r>
              <a:rPr lang="hu-H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Egy1960-ban lefektetett NA 800 öv. csővezeték, ami a Hejő-patakkal párhuzamosan vezet, egy 2100 méteres szakaszon, az ott lévő tokoknál összesen napi 2300 m3 volt a szivárgási veszteség. Az 1999-es javítás során 567 db tok időtálló javítását kellett megoldani.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7E445CF-DFFF-8B13-1585-190D7BEEC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3" y="432955"/>
            <a:ext cx="5132820" cy="405437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0FB5EB1-F9B5-15E8-40EE-157C0D111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127" y="432955"/>
            <a:ext cx="5714712" cy="412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06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A18427-0DF3-3F61-680E-C4783BF4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871" y="4563454"/>
            <a:ext cx="8930843" cy="1538243"/>
          </a:xfrm>
        </p:spPr>
        <p:txBody>
          <a:bodyPr>
            <a:normAutofit fontScale="90000"/>
          </a:bodyPr>
          <a:lstStyle/>
          <a:p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800 </a:t>
            </a: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öv csővezeték környezete.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Kedvezőtlen feltételek a szivárgások feltárásához.</a:t>
            </a:r>
            <a:b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csővezeték környezetében magas a talajvíz, magas a szivárgási képesség</a:t>
            </a:r>
            <a:r>
              <a:rPr lang="hu-H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EF86A47-93B4-F4E3-2A26-C9628FA29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57" y="1389569"/>
            <a:ext cx="5476875" cy="310580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6A08977-D1C6-4836-588B-8B2520825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515" y="1360666"/>
            <a:ext cx="4784436" cy="313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81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CDAC6C-F39D-7B5E-FF1B-EDDAB40D3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4487332"/>
            <a:ext cx="9733112" cy="1507067"/>
          </a:xfrm>
        </p:spPr>
        <p:txBody>
          <a:bodyPr>
            <a:normAutofit/>
          </a:bodyPr>
          <a:lstStyle/>
          <a:p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Gumi anyagú toklezárás, a tok két oldalán, belülről a csőfalhoz van szorítva.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44570A8-1E4C-1A90-C990-D36464CFE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37" y="656167"/>
            <a:ext cx="3472872" cy="363874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A4DDE6B-E8EC-1B95-AA9E-32DC854E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526" y="656169"/>
            <a:ext cx="4322619" cy="363874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F04D5E3-8DEB-2B62-EC76-1A71B0A48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491" y="656168"/>
            <a:ext cx="3251200" cy="36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1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41ADFFB-E6D1-9D16-512E-E63D0B640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4487332"/>
            <a:ext cx="9673291" cy="1507067"/>
          </a:xfrm>
        </p:spPr>
        <p:txBody>
          <a:bodyPr>
            <a:normAutofit/>
          </a:bodyPr>
          <a:lstStyle/>
          <a:p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belülről szerelhető toklezáró gumigyűrűk egyszerű beépíthetősége.</a:t>
            </a: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(Fotó: WECO </a:t>
            </a:r>
            <a:r>
              <a:rPr lang="hu-HU" sz="1400" cap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Lining</a:t>
            </a:r>
            <a:r>
              <a:rPr lang="hu-H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4FBF213-5A85-91F9-77D6-4DF92FDCA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1" y="394230"/>
            <a:ext cx="4986915" cy="395287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1163A4D-58BE-FCBA-536F-DAD6B0D6D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4229"/>
            <a:ext cx="558800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05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B60106-E2B1-4A5F-9331-DC1C7AEE2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252" y="4153257"/>
            <a:ext cx="9877181" cy="1740908"/>
          </a:xfrm>
        </p:spPr>
        <p:txBody>
          <a:bodyPr>
            <a:normAutofit/>
          </a:bodyPr>
          <a:lstStyle/>
          <a:p>
            <a:r>
              <a:rPr lang="hu-H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Felület előkészítés, a csőfal tisztítása szivacsos betéttel, a tisztítás folyamata.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FC51E5E-D48F-0B07-70E6-7B934037E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76" y="690371"/>
            <a:ext cx="3869315" cy="28575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B8AC6B3-193F-57AF-BF45-58F59D38C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641" y="660930"/>
            <a:ext cx="3438525" cy="28575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B2D8630-AD7F-B2F6-C308-449DCB335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600" y="660930"/>
            <a:ext cx="3438525" cy="288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50729"/>
      </p:ext>
    </p:extLst>
  </p:cSld>
  <p:clrMapOvr>
    <a:masterClrMapping/>
  </p:clrMapOvr>
</p:sld>
</file>

<file path=ppt/theme/theme1.xml><?xml version="1.0" encoding="utf-8"?>
<a:theme xmlns:a="http://schemas.openxmlformats.org/drawingml/2006/main" name="Szelet">
  <a:themeElements>
    <a:clrScheme name="Szele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zele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ele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661</TotalTime>
  <Words>844</Words>
  <Application>Microsoft Office PowerPoint</Application>
  <PresentationFormat>Szélesvásznú</PresentationFormat>
  <Paragraphs>26</Paragraphs>
  <Slides>21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5" baseType="lpstr">
      <vt:lpstr>Century Gothic</vt:lpstr>
      <vt:lpstr>Times New Roman</vt:lpstr>
      <vt:lpstr>Wingdings 3</vt:lpstr>
      <vt:lpstr>Szelet</vt:lpstr>
      <vt:lpstr>A no-dig első 33 éve a mivíz Kft-nél</vt:lpstr>
      <vt:lpstr>Erős kihívással indult 33 évvel ezelőtt a  NO-DIG technológia a MIVÍZ Kft. jogelődjénél: A Szinva patak alatt, 6 méteres mélységben kellett egy 1962-ben épült, NA 600 öv. cső tokjainak a vízfolyásait javítani.</vt:lpstr>
      <vt:lpstr>Megoldás: az 1991-ben még újdonságszámba menő csőbélelés  (Képek: dus-rohr de)</vt:lpstr>
      <vt:lpstr>A régi szürke öntvény cső toklezárása és kristályszerkezete, valamint a gömbgrafitos csőanyag kristályszerkezete. A lemezgrafitos képződmények erősen lassítják a korróziót. A tömítéseket gyakran kell javítani, maga a cső általánosságban hosszú élettartamú. (Képek: VGF szaklap)</vt:lpstr>
      <vt:lpstr>Egy1960-ban lefektetett NA 800 öv. csővezeték, ami a Hejő-patakkal párhuzamosan vezet, egy 2100 méteres szakaszon, az ott lévő tokoknál összesen napi 2300 m3 volt a szivárgási veszteség. Az 1999-es javítás során 567 db tok időtálló javítását kellett megoldani.</vt:lpstr>
      <vt:lpstr>Az NA 800 öv csővezeték környezete. Kedvezőtlen feltételek a szivárgások feltárásához. A csővezeték környezetében magas a talajvíz, magas a szivárgási képesség.</vt:lpstr>
      <vt:lpstr>Gumi anyagú toklezárás, a tok két oldalán, belülről a csőfalhoz van szorítva.</vt:lpstr>
      <vt:lpstr>A belülről szerelhető toklezáró gumigyűrűk egyszerű beépíthetősége.   (Fotó: WECO Lining)</vt:lpstr>
      <vt:lpstr>Felület előkészítés, a csőfal tisztítása szivacsos betéttel, a tisztítás folyamata.</vt:lpstr>
      <vt:lpstr>Ütemezés és a végső állapot. A cső alsó zónájában látszik a talajvíz nyomása. Átadás után 1 m3/óra alatti a vízveszteség.</vt:lpstr>
      <vt:lpstr>Egy 1911-ben épült, NA 425 átmérőjű, tokos acélcső, kívül körben van betonozva. A korrózió minimális a betonban lévő magas pH miatt, de a tokok nem tömítenek. Erős forgalom, kórházi környezet.  Megoldás: csőbélelés (Process Phoenix) 1995-ben.</vt:lpstr>
      <vt:lpstr>Az ideiglenes ellátás a kórház érdekében a szokásostól nagyobb biztonságot követelt meg.</vt:lpstr>
      <vt:lpstr>Egy NA 600 acélvezeték csőhíd előrehaladott korróziójának javítása, csere helyett csőbéleléssel történt 2023-ban.</vt:lpstr>
      <vt:lpstr>Kisebb átmérőjű, elosztó vezetékek rekonstrukciója. NA 80 –NA 150 közötti (jellemzően AC) gerincvezeték és ivóvíz bekötések egyidejű cseréje két módszer kombinálásával. A leágazási pontonál kell csupán egy-egy kis munkagödröt nyitni Kép: Tracto Technik</vt:lpstr>
      <vt:lpstr>Sorrend:  Először a bekötések cseréje és ideiglenes visszakötése a régi csőre. A gerincvezeték roppantása, egyidejű új cső behúzásával együtt. Célszerű PP bevonatú, KPE cső alkalmazása. A bekötések készre szerelése. Fertőtlenítés, mintavétel.   (Fotók: simona ag)</vt:lpstr>
      <vt:lpstr>A jól eltalált rekonstrukció megtérülése     A hibagyakoriság az idővel messze nem arányos: fürdőkád görbe. A görbe hirtelen megugrása előtt kell elvégezni. Az egy évre jutó fenntartás + amortizáció/pótlási szükséglet legyen minimális.   „Fenntartás: az álló- és fogyóeszközök folyamatos, biztonságos üzemeltetését  szolgáló karbantartás és javítás. Rendszeres, ismétlődő tevékenység.”  Képek: Wikipedia</vt:lpstr>
      <vt:lpstr>NO-DIG eljárások várható élettartama  - A szakirodalomban -1970 óta – fokozatosan egyre hosszabb idővel számolnak, lényegében a hasonló anyagú, új építésű csövekkel egyenértékűnek tekintik (80, gyakran100 év a KPE és a szálerősítésű műgyanta, 30 -50 év a gumi anyag). - Kedvező feltételek (a régi vezeték védőcsövet képez, a környező, már tömör talajrétegeket nem kell megbolygatni, kisebb környezeti terheléssel jár, fuvarigény, forgalom átterelés, zaj, CO2, stb. ) - A csőfektetésnél kritikus, alsó, 120 fokos zóna tömörítésével  nem kell foglalkozni. - Az alvállalkozói „piramis” esetleges kockázatai elmaradnak. </vt:lpstr>
      <vt:lpstr>Egy NA 200 csatorna bélelés előtt 1991-ben és a bélelés 2024-ben (Miskolc, Pereces városrész)</vt:lpstr>
      <vt:lpstr>Elvárások a NO-DIG fejlesztői felé címezve:  - Kisebb méretű berendezésekkel kelljen felvonulni (lásd MAVÍZ díjas kifordító). - Az utólagos bekötéseket kívülről is közvetlenül a csőbéléshez csatlakozva is meg   lehessen oldani. (A csatorna „kalapidom” korrekt, a nyomócsőnél még van lehetőség   a fejlesztésre.   (Javasolható pl. a kukta fazék fedél megoldásokból kiindulni). - A jelenlegi anyagveszteség minimalizálása (cső/tömlő vég, műgyanta, stb.) - A szabványos kötőelemekhez csatlakozó idomok,    megoldások egyszerűsítése.  - A gumi tömítések tartós rugalmas alakváltozásának biztosítása.  (Fotó: Schwalm Robotic.)</vt:lpstr>
      <vt:lpstr>A gumi anyagának kúszása, maradandó alakváltozása  I. szakasz: nem lineáris alakváltozás, kristályszerkezet átrendeződik. II. szakasz: időben lineáris alakváltozás, igen sűrű folyadékként viselkedik. I. szakasz: üregek, repedések, szakadások.     (Ábra: világlex.hu.)</vt:lpstr>
      <vt:lpstr>Köszönöm a figyelmet!   vojtilla.laszlo@miviz.hu (vojtilla.laszlo@gmail.com)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no-dig ELSŐ 33 ÉVE A mivíz Kft-nél</dc:title>
  <dc:creator>Vojtilla László Zoltán</dc:creator>
  <cp:lastModifiedBy>Adminisztracio</cp:lastModifiedBy>
  <cp:revision>10</cp:revision>
  <dcterms:created xsi:type="dcterms:W3CDTF">2024-01-10T14:36:12Z</dcterms:created>
  <dcterms:modified xsi:type="dcterms:W3CDTF">2024-01-23T07:43:06Z</dcterms:modified>
</cp:coreProperties>
</file>